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74" r:id="rId2"/>
    <p:sldId id="972" r:id="rId3"/>
    <p:sldId id="979" r:id="rId4"/>
    <p:sldId id="970" r:id="rId5"/>
    <p:sldId id="974" r:id="rId6"/>
    <p:sldId id="976" r:id="rId7"/>
    <p:sldId id="380" r:id="rId8"/>
    <p:sldId id="1037" r:id="rId9"/>
    <p:sldId id="383" r:id="rId10"/>
    <p:sldId id="499" r:id="rId11"/>
    <p:sldId id="507" r:id="rId12"/>
    <p:sldId id="1038" r:id="rId13"/>
    <p:sldId id="1011" r:id="rId14"/>
    <p:sldId id="290" r:id="rId15"/>
    <p:sldId id="349" r:id="rId16"/>
    <p:sldId id="350" r:id="rId17"/>
    <p:sldId id="352" r:id="rId18"/>
    <p:sldId id="353" r:id="rId19"/>
    <p:sldId id="354" r:id="rId20"/>
    <p:sldId id="355" r:id="rId21"/>
    <p:sldId id="351" r:id="rId22"/>
    <p:sldId id="960" r:id="rId23"/>
    <p:sldId id="1039" r:id="rId24"/>
    <p:sldId id="1042" r:id="rId25"/>
    <p:sldId id="338" r:id="rId26"/>
    <p:sldId id="961" r:id="rId27"/>
    <p:sldId id="963" r:id="rId28"/>
    <p:sldId id="962" r:id="rId29"/>
    <p:sldId id="951" r:id="rId30"/>
    <p:sldId id="1044" r:id="rId31"/>
    <p:sldId id="1045" r:id="rId32"/>
    <p:sldId id="1013" r:id="rId33"/>
    <p:sldId id="346" r:id="rId34"/>
    <p:sldId id="945" r:id="rId35"/>
    <p:sldId id="946" r:id="rId36"/>
    <p:sldId id="977" r:id="rId37"/>
    <p:sldId id="949" r:id="rId38"/>
    <p:sldId id="1031" r:id="rId39"/>
    <p:sldId id="309" r:id="rId40"/>
    <p:sldId id="307" r:id="rId41"/>
    <p:sldId id="308" r:id="rId42"/>
    <p:sldId id="1033" r:id="rId43"/>
    <p:sldId id="312" r:id="rId44"/>
    <p:sldId id="314" r:id="rId45"/>
    <p:sldId id="315" r:id="rId46"/>
    <p:sldId id="316" r:id="rId47"/>
    <p:sldId id="317" r:id="rId48"/>
    <p:sldId id="435" r:id="rId49"/>
    <p:sldId id="1009" r:id="rId50"/>
    <p:sldId id="1016" r:id="rId51"/>
    <p:sldId id="1017" r:id="rId52"/>
    <p:sldId id="473" r:id="rId53"/>
    <p:sldId id="439" r:id="rId54"/>
    <p:sldId id="399" r:id="rId55"/>
    <p:sldId id="400" r:id="rId56"/>
    <p:sldId id="953" r:id="rId57"/>
    <p:sldId id="455" r:id="rId58"/>
    <p:sldId id="402" r:id="rId59"/>
    <p:sldId id="403" r:id="rId60"/>
    <p:sldId id="404" r:id="rId61"/>
    <p:sldId id="405" r:id="rId62"/>
    <p:sldId id="1020" r:id="rId63"/>
    <p:sldId id="1032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983" r:id="rId73"/>
    <p:sldId id="1019" r:id="rId74"/>
    <p:sldId id="990" r:id="rId75"/>
    <p:sldId id="421" r:id="rId76"/>
    <p:sldId id="422" r:id="rId77"/>
    <p:sldId id="423" r:id="rId78"/>
    <p:sldId id="424" r:id="rId79"/>
    <p:sldId id="425" r:id="rId80"/>
    <p:sldId id="989" r:id="rId81"/>
    <p:sldId id="1021" r:id="rId82"/>
    <p:sldId id="427" r:id="rId83"/>
    <p:sldId id="996" r:id="rId84"/>
    <p:sldId id="1046" r:id="rId85"/>
    <p:sldId id="1024" r:id="rId86"/>
    <p:sldId id="1025" r:id="rId87"/>
    <p:sldId id="431" r:id="rId88"/>
    <p:sldId id="464" r:id="rId89"/>
    <p:sldId id="1026" r:id="rId90"/>
    <p:sldId id="1028" r:id="rId91"/>
    <p:sldId id="1029" r:id="rId92"/>
    <p:sldId id="1030" r:id="rId93"/>
    <p:sldId id="452" r:id="rId94"/>
    <p:sldId id="432" r:id="rId95"/>
    <p:sldId id="1034" r:id="rId96"/>
    <p:sldId id="1035" r:id="rId97"/>
    <p:sldId id="256" r:id="rId98"/>
    <p:sldId id="1036" r:id="rId99"/>
    <p:sldId id="1007" r:id="rId10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2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10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7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5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3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lpython.com/courses/understand-list-comprehensions" TargetMode="Externa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emf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.jpeg"/><Relationship Id="rId5" Type="http://schemas.openxmlformats.org/officeDocument/2006/relationships/image" Target="NULL"/><Relationship Id="rId10" Type="http://schemas.openxmlformats.org/officeDocument/2006/relationships/image" Target="../media/image75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90.png"/><Relationship Id="rId4" Type="http://schemas.openxmlformats.org/officeDocument/2006/relationships/image" Target="../media/image8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6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4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5" Type="http://schemas.openxmlformats.org/officeDocument/2006/relationships/image" Target="../media/image97.png"/><Relationship Id="rId10" Type="http://schemas.openxmlformats.org/officeDocument/2006/relationships/image" Target="../media/image108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6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5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50.png"/><Relationship Id="rId5" Type="http://schemas.openxmlformats.org/officeDocument/2006/relationships/image" Target="NUL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21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[1, 100)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/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1F4A81-5772-0844-F282-B1F7598DAEDF}"/>
              </a:ext>
            </a:extLst>
          </p:cNvPr>
          <p:cNvCxnSpPr/>
          <p:nvPr/>
        </p:nvCxnSpPr>
        <p:spPr>
          <a:xfrm flipH="1">
            <a:off x="3567659" y="4324662"/>
            <a:ext cx="7270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A715F4-5D00-A4D2-98BD-E223BB513934}"/>
              </a:ext>
            </a:extLst>
          </p:cNvPr>
          <p:cNvSpPr/>
          <p:nvPr/>
        </p:nvSpPr>
        <p:spPr>
          <a:xfrm>
            <a:off x="2656851" y="6069033"/>
            <a:ext cx="388768" cy="28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6353CBB-047C-F9D6-CB4C-616D8F9B3DD5}"/>
              </a:ext>
            </a:extLst>
          </p:cNvPr>
          <p:cNvCxnSpPr>
            <a:cxnSpLocks/>
            <a:stCxn id="3" idx="3"/>
            <a:endCxn id="6" idx="3"/>
          </p:cNvCxnSpPr>
          <p:nvPr/>
        </p:nvCxnSpPr>
        <p:spPr>
          <a:xfrm flipH="1">
            <a:off x="3045619" y="4283170"/>
            <a:ext cx="2715756" cy="1929522"/>
          </a:xfrm>
          <a:prstGeom prst="bentConnector3">
            <a:avLst>
              <a:gd name="adj1" fmla="val -84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679AC-4F3F-01BB-DF72-076D5FD0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4" y="1458912"/>
            <a:ext cx="7933333" cy="48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2423945" y="513899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738735" y="53469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4956865" y="5095258"/>
            <a:ext cx="977713" cy="419681"/>
            <a:chOff x="3715740" y="4859726"/>
            <a:chExt cx="977713" cy="4196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09995" y="485972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740" y="5094741"/>
              <a:ext cx="625078" cy="1846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5720069" y="2329719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3990903" y="2737736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2569407" y="57699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3975023" y="598719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5151422" y="3602928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4971542" y="295317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4969962" y="4488688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30F891-BEF0-FAC9-FC6F-D19C3C94D48B}"/>
              </a:ext>
            </a:extLst>
          </p:cNvPr>
          <p:cNvSpPr/>
          <p:nvPr/>
        </p:nvSpPr>
        <p:spPr>
          <a:xfrm>
            <a:off x="3500577" y="5660232"/>
            <a:ext cx="246964" cy="19568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D24E89-DBE9-1F5E-1913-81B6C1A67636}"/>
              </a:ext>
            </a:extLst>
          </p:cNvPr>
          <p:cNvSpPr/>
          <p:nvPr/>
        </p:nvSpPr>
        <p:spPr>
          <a:xfrm>
            <a:off x="2819400" y="2394042"/>
            <a:ext cx="1932482" cy="19568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5C57E4-B679-7E6C-0657-72786525DC65}"/>
              </a:ext>
            </a:extLst>
          </p:cNvPr>
          <p:cNvSpPr/>
          <p:nvPr/>
        </p:nvSpPr>
        <p:spPr>
          <a:xfrm>
            <a:off x="1358008" y="5438776"/>
            <a:ext cx="173136" cy="20002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9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AD25-84B6-3393-FA61-49AEDEA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55" y="1892460"/>
            <a:ext cx="2395595" cy="23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8FDDC-EF13-A6FB-F27D-C7230BA0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0" y="1888055"/>
            <a:ext cx="2515905" cy="2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Roots”,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using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with a given </a:t>
            </a:r>
            <a:r>
              <a:rPr lang="en-US" sz="2400" u="sng" dirty="0"/>
              <a:t>seed</a:t>
            </a:r>
            <a:r>
              <a:rPr lang="en-US" sz="2400" dirty="0"/>
              <a:t> value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4483B-F7E0-A81D-1F1B-36F45251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7" y="408140"/>
            <a:ext cx="4450425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970965" y="1919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57663" y="2031588"/>
            <a:ext cx="3066172" cy="338339"/>
          </a:xfrm>
          <a:prstGeom prst="bentConnector3">
            <a:avLst>
              <a:gd name="adj1" fmla="val 84956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19614" y="2291534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091149" y="2403453"/>
            <a:ext cx="2432686" cy="8164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921896" y="3931625"/>
            <a:ext cx="1911246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</a:t>
            </a:r>
            <a:r>
              <a:rPr lang="en-US" i="1" dirty="0"/>
              <a:t>containing</a:t>
            </a:r>
            <a:r>
              <a:rPr lang="en-US" dirty="0"/>
              <a:t>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33142" y="4184846"/>
            <a:ext cx="2562308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3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4483B-F7E0-A81D-1F1B-36F45251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7" y="408140"/>
            <a:ext cx="4450425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970965" y="1919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57663" y="2031588"/>
            <a:ext cx="3066172" cy="338339"/>
          </a:xfrm>
          <a:prstGeom prst="bentConnector3">
            <a:avLst>
              <a:gd name="adj1" fmla="val 84956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19614" y="2291534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091149" y="2403453"/>
            <a:ext cx="2432686" cy="8164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921896" y="3931625"/>
            <a:ext cx="1911246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</a:t>
            </a:r>
            <a:r>
              <a:rPr lang="en-US" i="1" dirty="0"/>
              <a:t>containing</a:t>
            </a:r>
            <a:r>
              <a:rPr lang="en-US" dirty="0"/>
              <a:t>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33142" y="4184846"/>
            <a:ext cx="2562308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85D69D-D87F-BB17-916D-8A525DCF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77" y="5090758"/>
            <a:ext cx="2371844" cy="9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9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EDAF6-FAAF-B726-E60A-ED4C1292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09" y="1905190"/>
            <a:ext cx="4952381" cy="30476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C2A55D-745B-51EF-7B64-6F7CE12B8794}"/>
              </a:ext>
            </a:extLst>
          </p:cNvPr>
          <p:cNvGrpSpPr/>
          <p:nvPr/>
        </p:nvGrpSpPr>
        <p:grpSpPr>
          <a:xfrm>
            <a:off x="5711098" y="248304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20677B-2038-507F-F779-7B771487D7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DA14DD-7805-8BC9-3720-44ED117A7D0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3A9202-D361-6657-E19F-507EEB86141F}"/>
              </a:ext>
            </a:extLst>
          </p:cNvPr>
          <p:cNvGrpSpPr/>
          <p:nvPr/>
        </p:nvGrpSpPr>
        <p:grpSpPr>
          <a:xfrm>
            <a:off x="3892985" y="2936211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93AA23-5098-5B1C-955A-FD4B16BED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4C7FA7-8135-169B-4D50-1C4810B4882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37824A-8D3B-25D5-0B94-7145AA96C137}"/>
              </a:ext>
            </a:extLst>
          </p:cNvPr>
          <p:cNvGrpSpPr/>
          <p:nvPr/>
        </p:nvGrpSpPr>
        <p:grpSpPr>
          <a:xfrm>
            <a:off x="6967791" y="35656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12B0FD-C26C-2948-0A2E-6FC257C206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7A718C3-C1BC-C165-054A-A69CB38FD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86C015-70D2-49A5-549F-64402FBA97C0}"/>
              </a:ext>
            </a:extLst>
          </p:cNvPr>
          <p:cNvGrpSpPr/>
          <p:nvPr/>
        </p:nvGrpSpPr>
        <p:grpSpPr>
          <a:xfrm>
            <a:off x="4777863" y="423924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00A5CB-8C31-6F32-D85C-40E9140A7A4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273BE8-711F-A7EB-FA52-7732CE4FF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F16EEA-44CF-B682-145F-4A07D0F2A6DD}"/>
              </a:ext>
            </a:extLst>
          </p:cNvPr>
          <p:cNvGrpSpPr/>
          <p:nvPr/>
        </p:nvGrpSpPr>
        <p:grpSpPr>
          <a:xfrm>
            <a:off x="4972281" y="4457402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FC7F08-5FDB-FDD3-061C-0B2233C01DE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319DC6-7698-EA02-C690-1CF7F89C1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76B00-DC37-039D-4F8F-ABC321108779}"/>
              </a:ext>
            </a:extLst>
          </p:cNvPr>
          <p:cNvSpPr/>
          <p:nvPr/>
        </p:nvSpPr>
        <p:spPr>
          <a:xfrm>
            <a:off x="3028013" y="2548328"/>
            <a:ext cx="981856" cy="25483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BF07C8-0B5E-BE96-F3EA-DC82607D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825" y="5142505"/>
            <a:ext cx="5122348" cy="12528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3E5101D-332F-80E9-B15C-CC3E4C995C6F}"/>
              </a:ext>
            </a:extLst>
          </p:cNvPr>
          <p:cNvSpPr/>
          <p:nvPr/>
        </p:nvSpPr>
        <p:spPr>
          <a:xfrm>
            <a:off x="5610466" y="3626724"/>
            <a:ext cx="1307066" cy="25483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34FB98-D665-9593-6F51-1AE99B325AEF}"/>
              </a:ext>
            </a:extLst>
          </p:cNvPr>
          <p:cNvSpPr txBox="1"/>
          <p:nvPr/>
        </p:nvSpPr>
        <p:spPr>
          <a:xfrm>
            <a:off x="1828799" y="1413268"/>
            <a:ext cx="548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Type Hinting is </a:t>
            </a:r>
            <a:r>
              <a:rPr lang="en-US" u="sng" dirty="0"/>
              <a:t>currently</a:t>
            </a:r>
            <a:r>
              <a:rPr lang="en-US" dirty="0"/>
              <a:t> a </a:t>
            </a:r>
            <a:r>
              <a:rPr lang="en-US" b="1" dirty="0">
                <a:solidFill>
                  <a:srgbClr val="FF0000"/>
                </a:solidFill>
              </a:rPr>
              <a:t>HOT MESS</a:t>
            </a:r>
            <a:r>
              <a:rPr lang="en-US" dirty="0"/>
              <a:t> in Python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903D56-D866-81D5-A68E-C5FF1F634154}"/>
              </a:ext>
            </a:extLst>
          </p:cNvPr>
          <p:cNvSpPr/>
          <p:nvPr/>
        </p:nvSpPr>
        <p:spPr>
          <a:xfrm>
            <a:off x="4583958" y="4535201"/>
            <a:ext cx="383458" cy="19596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1605E-7729-0AA2-C927-71C58AAB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05" y="1628719"/>
            <a:ext cx="5876190" cy="40952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5F507FF-00CF-3518-5F7A-B671727F9B6B}"/>
              </a:ext>
            </a:extLst>
          </p:cNvPr>
          <p:cNvGrpSpPr/>
          <p:nvPr/>
        </p:nvGrpSpPr>
        <p:grpSpPr>
          <a:xfrm>
            <a:off x="5317052" y="186489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B9048E-1430-9B8C-C203-69A8707FA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BB94C3-8378-6019-7450-536036A821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D3E94C-C8A3-3D92-263E-16839B176F96}"/>
              </a:ext>
            </a:extLst>
          </p:cNvPr>
          <p:cNvGrpSpPr/>
          <p:nvPr/>
        </p:nvGrpSpPr>
        <p:grpSpPr>
          <a:xfrm>
            <a:off x="3337217" y="229088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85B135-FC17-61E2-9065-73FAD33D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E12AA-F6B0-3705-100D-0EA96CDD4C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56E0B1-021A-2B98-1272-8EDB6D8E58D8}"/>
              </a:ext>
            </a:extLst>
          </p:cNvPr>
          <p:cNvGrpSpPr/>
          <p:nvPr/>
        </p:nvGrpSpPr>
        <p:grpSpPr>
          <a:xfrm>
            <a:off x="2535246" y="250833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A01B1C-E73E-2539-FEE0-88E376F2F6C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E21E31-E533-A554-766F-8E0064E16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CE0963-17C1-07DE-612D-EC18D53A701C}"/>
              </a:ext>
            </a:extLst>
          </p:cNvPr>
          <p:cNvGrpSpPr/>
          <p:nvPr/>
        </p:nvGrpSpPr>
        <p:grpSpPr>
          <a:xfrm>
            <a:off x="7378201" y="280804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E09EB9-0B4E-501B-E4C1-6E563BA3B6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AC35B12-8996-F6B7-5334-456B1BF2C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606DE3-1549-3870-6E86-3FBFAB68E979}"/>
              </a:ext>
            </a:extLst>
          </p:cNvPr>
          <p:cNvGrpSpPr/>
          <p:nvPr/>
        </p:nvGrpSpPr>
        <p:grpSpPr>
          <a:xfrm>
            <a:off x="2535246" y="3165964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B12C4C-D9B3-DFDC-277C-A8B4AE46E7D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6A927-62D5-6188-73FB-7E7B3C671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79EAB2-7B36-EA83-7B5C-185BDC5AB94C}"/>
              </a:ext>
            </a:extLst>
          </p:cNvPr>
          <p:cNvGrpSpPr/>
          <p:nvPr/>
        </p:nvGrpSpPr>
        <p:grpSpPr>
          <a:xfrm>
            <a:off x="5706792" y="42469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9C42B-D5B6-95E7-6845-15E5C5A2359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D11865-0569-0638-905D-E3F97E318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2BDD24-2129-B413-A7BC-263BF44377CC}"/>
              </a:ext>
            </a:extLst>
          </p:cNvPr>
          <p:cNvGrpSpPr/>
          <p:nvPr/>
        </p:nvGrpSpPr>
        <p:grpSpPr>
          <a:xfrm>
            <a:off x="4635196" y="38058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F2FC6E-686D-D9CE-E59F-5A21993FF8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FD2C107-CB47-8C5F-CBA6-9B1ED0304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04A22A-A1C7-8731-ACAF-7E1AF5D13679}"/>
              </a:ext>
            </a:extLst>
          </p:cNvPr>
          <p:cNvGrpSpPr/>
          <p:nvPr/>
        </p:nvGrpSpPr>
        <p:grpSpPr>
          <a:xfrm>
            <a:off x="5232929" y="4454047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EB49-7770-52D3-8833-594FE84C05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516951B-6075-4228-D0D2-5FE4CA8A7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85CE481-8B47-93C9-5EB0-3D79C9D7B063}"/>
              </a:ext>
            </a:extLst>
          </p:cNvPr>
          <p:cNvSpPr/>
          <p:nvPr/>
        </p:nvSpPr>
        <p:spPr>
          <a:xfrm>
            <a:off x="2023672" y="1941226"/>
            <a:ext cx="299803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E628E-B4D2-CC2E-E9B2-B808070E96C0}"/>
              </a:ext>
            </a:extLst>
          </p:cNvPr>
          <p:cNvSpPr/>
          <p:nvPr/>
        </p:nvSpPr>
        <p:spPr>
          <a:xfrm>
            <a:off x="2836973" y="2366870"/>
            <a:ext cx="391447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CFD73-D3FF-C3B8-1B03-31C033DF74DD}"/>
              </a:ext>
            </a:extLst>
          </p:cNvPr>
          <p:cNvSpPr/>
          <p:nvPr/>
        </p:nvSpPr>
        <p:spPr>
          <a:xfrm>
            <a:off x="2743104" y="3894040"/>
            <a:ext cx="322386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BF798-FCF5-43B9-DAD7-A32F01CE7442}"/>
              </a:ext>
            </a:extLst>
          </p:cNvPr>
          <p:cNvSpPr/>
          <p:nvPr/>
        </p:nvSpPr>
        <p:spPr>
          <a:xfrm>
            <a:off x="3374596" y="4538203"/>
            <a:ext cx="383458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F99E3D-C3F7-953A-B90F-6D72DF0C18A9}"/>
              </a:ext>
            </a:extLst>
          </p:cNvPr>
          <p:cNvSpPr/>
          <p:nvPr/>
        </p:nvSpPr>
        <p:spPr>
          <a:xfrm>
            <a:off x="4940989" y="4320845"/>
            <a:ext cx="291940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DB1AC40E-7B48-389E-0599-65A4C777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62" y="1560341"/>
            <a:ext cx="4990476" cy="50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1EA3D1-E687-1CEA-FEFB-E95703E96764}"/>
              </a:ext>
            </a:extLst>
          </p:cNvPr>
          <p:cNvGrpSpPr/>
          <p:nvPr/>
        </p:nvGrpSpPr>
        <p:grpSpPr>
          <a:xfrm>
            <a:off x="4896007" y="151556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5B70258-70B9-0619-B8EE-F4364BA99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F0D827-6FA1-0B13-D4B0-2A256F0618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AC5263-8C6B-66E0-DF02-74D67D4C3070}"/>
              </a:ext>
            </a:extLst>
          </p:cNvPr>
          <p:cNvGrpSpPr/>
          <p:nvPr/>
        </p:nvGrpSpPr>
        <p:grpSpPr>
          <a:xfrm>
            <a:off x="4552553" y="1954095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6E143-2007-CC04-693A-DADE2EAA4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93F55E-7CCE-2447-F775-3E8AB0B8446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1602D1-1001-B9DB-F465-54333AD7DBDD}"/>
              </a:ext>
            </a:extLst>
          </p:cNvPr>
          <p:cNvGrpSpPr/>
          <p:nvPr/>
        </p:nvGrpSpPr>
        <p:grpSpPr>
          <a:xfrm>
            <a:off x="4475942" y="2168741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74F41A-A35C-4682-3F41-5B3B3C5B58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9FEBE4-B2BC-2168-7339-C1AF31895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BE54FC-2065-93A1-68E3-8B07D520B416}"/>
              </a:ext>
            </a:extLst>
          </p:cNvPr>
          <p:cNvGrpSpPr/>
          <p:nvPr/>
        </p:nvGrpSpPr>
        <p:grpSpPr>
          <a:xfrm>
            <a:off x="6550666" y="2605633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4FE832-7C13-9863-66E8-5C46426700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329C5E-4BD5-469D-54C4-084AECCC2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F3C127-1222-9093-564C-3BEF1587E079}"/>
              </a:ext>
            </a:extLst>
          </p:cNvPr>
          <p:cNvGrpSpPr/>
          <p:nvPr/>
        </p:nvGrpSpPr>
        <p:grpSpPr>
          <a:xfrm>
            <a:off x="4758581" y="3244334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0004A1-E39F-6EA9-0B14-93AF8AAE597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024092-B535-316E-A16D-2296390298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FE379CA-7F96-E550-791D-400722236EEA}"/>
              </a:ext>
            </a:extLst>
          </p:cNvPr>
          <p:cNvSpPr txBox="1"/>
          <p:nvPr/>
        </p:nvSpPr>
        <p:spPr>
          <a:xfrm>
            <a:off x="6550666" y="3883036"/>
            <a:ext cx="1964684" cy="147732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same algorithm as before – we can still use Newton's Method!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A4982A-61B6-96E1-FDEF-A68E0D63B803}"/>
              </a:ext>
            </a:extLst>
          </p:cNvPr>
          <p:cNvGrpSpPr/>
          <p:nvPr/>
        </p:nvGrpSpPr>
        <p:grpSpPr>
          <a:xfrm>
            <a:off x="3885108" y="6307174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20AE2D-9888-982B-7F32-43B58CD2DB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143D0EA-A7BB-2380-8ADD-3DCDAAD3C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58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27194D-1C5C-5267-FADD-875C022B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4" y="1975665"/>
            <a:ext cx="8732692" cy="759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BE96-F0B2-1E05-3FD3-A7432643F8A3}"/>
              </a:ext>
            </a:extLst>
          </p:cNvPr>
          <p:cNvSpPr txBox="1"/>
          <p:nvPr/>
        </p:nvSpPr>
        <p:spPr>
          <a:xfrm>
            <a:off x="1185977" y="5707787"/>
            <a:ext cx="3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</a:t>
            </a:r>
            <a:r>
              <a:rPr lang="en-US" b="1" dirty="0"/>
              <a:t>College</a:t>
            </a:r>
            <a:r>
              <a:rPr lang="en-US" dirty="0"/>
              <a:t> Calculator (1985)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24CAC-F751-B3FF-1C54-2EB08678987E}"/>
              </a:ext>
            </a:extLst>
          </p:cNvPr>
          <p:cNvSpPr txBox="1"/>
          <p:nvPr/>
        </p:nvSpPr>
        <p:spPr>
          <a:xfrm>
            <a:off x="7319077" y="4300091"/>
            <a:ext cx="1502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Kids</a:t>
            </a:r>
          </a:p>
          <a:p>
            <a:pPr algn="ctr"/>
            <a:r>
              <a:rPr lang="en-US" b="1" dirty="0"/>
              <a:t>High School</a:t>
            </a:r>
          </a:p>
          <a:p>
            <a:pPr algn="ctr"/>
            <a:r>
              <a:rPr lang="en-US" dirty="0"/>
              <a:t>Calculator</a:t>
            </a:r>
          </a:p>
          <a:p>
            <a:pPr algn="ctr"/>
            <a:r>
              <a:rPr lang="en-US" dirty="0"/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7440A-6E38-2E78-B06B-2E826389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3" y="1678351"/>
            <a:ext cx="8642994" cy="188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594535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952284" y="3776584"/>
            <a:ext cx="1106106" cy="670005"/>
            <a:chOff x="6015536" y="5157447"/>
            <a:chExt cx="158725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>
              <a:off x="6015536" y="5171855"/>
              <a:ext cx="276497" cy="170259"/>
            </a:xfrm>
            <a:prstGeom prst="bentConnector2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99BC97-7B02-15A7-FDF6-FA9AA4A8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15" y="3560906"/>
            <a:ext cx="7511009" cy="1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3F8BB-3C50-A391-882C-34BFCA7A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71" y="1316265"/>
            <a:ext cx="5942857" cy="5304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C13A640-62ED-275B-49B9-9940AC594628}"/>
              </a:ext>
            </a:extLst>
          </p:cNvPr>
          <p:cNvGrpSpPr/>
          <p:nvPr/>
        </p:nvGrpSpPr>
        <p:grpSpPr>
          <a:xfrm>
            <a:off x="4320208" y="367547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F45B03-9B3A-5E2B-638E-3478388BE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472512-DD35-4060-D5F4-7E513BF28A1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5C7F8D-A3FD-5B18-FC6E-8FF2D53EBFE0}"/>
              </a:ext>
            </a:extLst>
          </p:cNvPr>
          <p:cNvGrpSpPr/>
          <p:nvPr/>
        </p:nvGrpSpPr>
        <p:grpSpPr>
          <a:xfrm>
            <a:off x="3955605" y="4547295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FC9D30A-1412-CE14-3993-708CE99C3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F960AF-C7C8-ADC1-202E-3E7386BF1C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A086A9-EC2A-E26F-1840-49D67446F10E}"/>
              </a:ext>
            </a:extLst>
          </p:cNvPr>
          <p:cNvGrpSpPr/>
          <p:nvPr/>
        </p:nvGrpSpPr>
        <p:grpSpPr>
          <a:xfrm>
            <a:off x="4662938" y="4971078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CB29-36CF-83DC-E110-443608A04A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BC92EAA-11D8-0A0D-E0FC-491ABD613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C28847-5F98-7E3F-48DE-410B3B41AAB0}"/>
              </a:ext>
            </a:extLst>
          </p:cNvPr>
          <p:cNvGrpSpPr/>
          <p:nvPr/>
        </p:nvGrpSpPr>
        <p:grpSpPr>
          <a:xfrm>
            <a:off x="4845711" y="5209878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B00E6B-DDDA-B5A8-1AF9-9DEAC67B49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E55EF5-7E11-F794-6B55-3BDB51D04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E546D6-6819-D0E7-2393-BFEA09261CE4}"/>
              </a:ext>
            </a:extLst>
          </p:cNvPr>
          <p:cNvGrpSpPr/>
          <p:nvPr/>
        </p:nvGrpSpPr>
        <p:grpSpPr>
          <a:xfrm>
            <a:off x="3713614" y="1296735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B17BC-8ECB-A96E-4694-192F40FBA37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64FB05-94F2-92DE-5878-3673F9752B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E60EFCC-B5C1-50DE-4D80-361EC196FE41}"/>
              </a:ext>
            </a:extLst>
          </p:cNvPr>
          <p:cNvGrpSpPr/>
          <p:nvPr/>
        </p:nvGrpSpPr>
        <p:grpSpPr>
          <a:xfrm>
            <a:off x="4551361" y="2373455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220E83-B5BA-D7CD-33E4-651E0D3741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C505FC5-6BB0-34DE-7193-E654FCACB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8FEDD0-94D1-7C64-E4DD-D17FA7AF6FD6}"/>
              </a:ext>
            </a:extLst>
          </p:cNvPr>
          <p:cNvGrpSpPr/>
          <p:nvPr/>
        </p:nvGrpSpPr>
        <p:grpSpPr>
          <a:xfrm>
            <a:off x="4403158" y="2155737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ED981C-F168-29B7-D24D-7884FCFE8B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D2A1D5-4BDC-146F-55EA-D40DFC93F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0EB4EE-7464-34B6-38D1-A08D259CE294}"/>
              </a:ext>
            </a:extLst>
          </p:cNvPr>
          <p:cNvGrpSpPr/>
          <p:nvPr/>
        </p:nvGrpSpPr>
        <p:grpSpPr>
          <a:xfrm>
            <a:off x="3545695" y="28087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0BB3770-80F4-7849-AF75-D6209FEDED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338D0E4-39A5-4183-058B-E762343B0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D6BDCB-B9D6-008E-72D0-FC61E2C40A18}"/>
              </a:ext>
            </a:extLst>
          </p:cNvPr>
          <p:cNvGrpSpPr/>
          <p:nvPr/>
        </p:nvGrpSpPr>
        <p:grpSpPr>
          <a:xfrm>
            <a:off x="6118645" y="56262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397E36-B6A4-2E5F-0B06-8A3718967A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650820-A256-3BA7-D239-07DC6D77D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BCADDE0-6691-AD79-2514-EC29BFBADCBB}"/>
              </a:ext>
            </a:extLst>
          </p:cNvPr>
          <p:cNvGrpSpPr/>
          <p:nvPr/>
        </p:nvGrpSpPr>
        <p:grpSpPr>
          <a:xfrm>
            <a:off x="6485899" y="6271225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FC9218-A3E4-0BAB-971A-5538BB2A6C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FD379AD-3745-31FF-3D74-89DA39DCD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the roots can be a real or a complex conjugate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ADFFEF-F3F8-FFD8-F115-E1212E7D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6" y="1457885"/>
            <a:ext cx="8034168" cy="446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5331015" y="5597099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6197837" y="149139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3600652" y="277058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2909150" y="304007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596526" y="3298045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4479177" y="3550476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5070E5-57DD-AFDC-75E8-D3A5B363AC88}"/>
              </a:ext>
            </a:extLst>
          </p:cNvPr>
          <p:cNvGrpSpPr/>
          <p:nvPr/>
        </p:nvGrpSpPr>
        <p:grpSpPr>
          <a:xfrm>
            <a:off x="3802032" y="3790590"/>
            <a:ext cx="1076632" cy="369332"/>
            <a:chOff x="2157212" y="5356391"/>
            <a:chExt cx="107663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4B836B-3909-0EE6-F4DC-CC4E16D9F1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91800B-9F06-990C-498C-E33D3B604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33D83-B512-3E57-895D-4865439588FD}"/>
              </a:ext>
            </a:extLst>
          </p:cNvPr>
          <p:cNvGrpSpPr/>
          <p:nvPr/>
        </p:nvGrpSpPr>
        <p:grpSpPr>
          <a:xfrm>
            <a:off x="4312201" y="4056675"/>
            <a:ext cx="1076632" cy="369332"/>
            <a:chOff x="2157212" y="5356391"/>
            <a:chExt cx="107663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3863A3-8902-9D88-F98A-3445087319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92F12C-CECE-FD0C-EF58-A951021B8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E96E35-7542-0817-9CC9-40999CBFDD52}"/>
              </a:ext>
            </a:extLst>
          </p:cNvPr>
          <p:cNvGrpSpPr/>
          <p:nvPr/>
        </p:nvGrpSpPr>
        <p:grpSpPr>
          <a:xfrm>
            <a:off x="5048026" y="4309974"/>
            <a:ext cx="1076632" cy="369332"/>
            <a:chOff x="2157212" y="5356391"/>
            <a:chExt cx="1076632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33FD8A-E57A-3C7C-FC21-1FA0644F15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7900E5-C7BB-4311-7F27-312B71054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4FDDCEA-A69E-206B-675B-4DF92684230E}"/>
              </a:ext>
            </a:extLst>
          </p:cNvPr>
          <p:cNvGrpSpPr/>
          <p:nvPr/>
        </p:nvGrpSpPr>
        <p:grpSpPr>
          <a:xfrm>
            <a:off x="7274469" y="4961744"/>
            <a:ext cx="950829" cy="623037"/>
            <a:chOff x="2263342" y="5210280"/>
            <a:chExt cx="950829" cy="6230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B8817E-F225-BDA7-61AC-B2C52B90B30B}"/>
                </a:ext>
              </a:extLst>
            </p:cNvPr>
            <p:cNvSpPr txBox="1"/>
            <p:nvPr/>
          </p:nvSpPr>
          <p:spPr>
            <a:xfrm>
              <a:off x="2830713" y="54639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781F4D-A9E7-9F27-48FC-22209EF43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3342" y="5210280"/>
              <a:ext cx="587044" cy="3348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5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87BAE-E884-A4CF-FD9E-6E268AA5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2702942"/>
            <a:ext cx="5053456" cy="1131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750498" y="2293554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is not smart enough to recognize the </a:t>
            </a:r>
            <a:r>
              <a:rPr lang="en-US" b="1" dirty="0">
                <a:solidFill>
                  <a:schemeClr val="tx1"/>
                </a:solidFill>
              </a:rPr>
              <a:t>commutative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distributive</a:t>
            </a:r>
            <a:r>
              <a:rPr lang="en-US" dirty="0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 dirty="0">
                <a:solidFill>
                  <a:srgbClr val="FF0000"/>
                </a:solidFill>
              </a:rPr>
              <a:t>redundant</a:t>
            </a:r>
            <a:r>
              <a:rPr lang="en-US" dirty="0">
                <a:solidFill>
                  <a:srgbClr val="FF0000"/>
                </a:solidFill>
              </a:rPr>
              <a:t> factors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</a:t>
            </a:r>
            <a:r>
              <a:rPr lang="en-US" u="sng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rgbClr val="FF0000"/>
                </a:solidFill>
              </a:rPr>
              <a:t>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+379020</m:t>
                      </m:r>
                    </m:oMath>
                  </m:oMathPara>
                </a14:m>
                <a:endParaRPr lang="en-US" sz="18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2.3728596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38" y="4136847"/>
            <a:ext cx="1583540" cy="17814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C7EC1-94CC-C763-DAA7-DBB4A04475AF}"/>
              </a:ext>
            </a:extLst>
          </p:cNvPr>
          <p:cNvSpPr txBox="1"/>
          <p:nvPr/>
        </p:nvSpPr>
        <p:spPr>
          <a:xfrm>
            <a:off x="1717208" y="5923360"/>
            <a:ext cx="2057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Christian Goldbach</a:t>
            </a:r>
          </a:p>
          <a:p>
            <a:pPr algn="ctr"/>
            <a:r>
              <a:rPr lang="en-US" sz="1600" dirty="0"/>
              <a:t>(1690 – 1764)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724E-92FE-4857-9BCA-713C9762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7" y="320663"/>
            <a:ext cx="5740133" cy="6283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030" y="136524"/>
            <a:ext cx="3245371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28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goldbach_conjecture.py</a:t>
            </a:r>
            <a:endParaRPr lang="en-US" sz="2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7D9AB-09EF-0F7F-AAFB-36CE6331A4E4}"/>
              </a:ext>
            </a:extLst>
          </p:cNvPr>
          <p:cNvSpPr txBox="1"/>
          <p:nvPr/>
        </p:nvSpPr>
        <p:spPr>
          <a:xfrm>
            <a:off x="6417666" y="2798664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ADE16F-18B5-20D8-741D-7799FA897CF1}"/>
              </a:ext>
            </a:extLst>
          </p:cNvPr>
          <p:cNvGrpSpPr/>
          <p:nvPr/>
        </p:nvGrpSpPr>
        <p:grpSpPr>
          <a:xfrm>
            <a:off x="2082798" y="62381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065A2F-27F5-0813-3522-5D5B23004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6901-8CC8-24C1-744B-65D1E5050FA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4743A4-8B77-C7E5-A7B3-5975E384DD29}"/>
              </a:ext>
            </a:extLst>
          </p:cNvPr>
          <p:cNvGrpSpPr/>
          <p:nvPr/>
        </p:nvGrpSpPr>
        <p:grpSpPr>
          <a:xfrm>
            <a:off x="3160513" y="171021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54D383-30D4-6EB8-6DFE-98937993D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FBA359-E2A4-E243-9B8B-F65AA4CF6A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63B48D-B2DE-2AB3-378B-19DDEFC85EB5}"/>
              </a:ext>
            </a:extLst>
          </p:cNvPr>
          <p:cNvGrpSpPr/>
          <p:nvPr/>
        </p:nvGrpSpPr>
        <p:grpSpPr>
          <a:xfrm>
            <a:off x="5188997" y="19018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0C9F67-F62C-B281-BF9C-9E8715FEBBD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E7D400C-F18D-F8EB-473A-35E76AB5F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661180-80D5-531F-D5E9-BCD46361CA1C}"/>
              </a:ext>
            </a:extLst>
          </p:cNvPr>
          <p:cNvGrpSpPr/>
          <p:nvPr/>
        </p:nvGrpSpPr>
        <p:grpSpPr>
          <a:xfrm>
            <a:off x="5188997" y="280996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414FA9-5899-02A5-A010-886E9E5C20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00B031-6169-B14C-158E-E7EC877F8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8FC5EA-15CC-97E3-9F72-7B7FDC978A4E}"/>
              </a:ext>
            </a:extLst>
          </p:cNvPr>
          <p:cNvGrpSpPr/>
          <p:nvPr/>
        </p:nvGrpSpPr>
        <p:grpSpPr>
          <a:xfrm>
            <a:off x="3518103" y="354684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4BC418-A8E2-07C3-3AEB-FE1D02C0DE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54F243-6E29-2C9D-3593-58132EB80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5EAFBE-95E3-8083-B93B-F364812B9CD0}"/>
              </a:ext>
            </a:extLst>
          </p:cNvPr>
          <p:cNvGrpSpPr/>
          <p:nvPr/>
        </p:nvGrpSpPr>
        <p:grpSpPr>
          <a:xfrm>
            <a:off x="3765188" y="499363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274ECC-450D-E206-3707-4AA56F5B00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A7113-EC64-3F7D-88F3-FA9C0DB4A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A88A5-AE35-C7A6-6341-BCD600952198}"/>
              </a:ext>
            </a:extLst>
          </p:cNvPr>
          <p:cNvGrpSpPr/>
          <p:nvPr/>
        </p:nvGrpSpPr>
        <p:grpSpPr>
          <a:xfrm>
            <a:off x="3955234" y="517968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8FFEE-C460-C1F1-92BE-9FF6F2CBEC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9E42E1-C5D0-6EAE-8876-0C855E36E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1AC363-FFF9-9693-2B27-A095762871A6}"/>
              </a:ext>
            </a:extLst>
          </p:cNvPr>
          <p:cNvGrpSpPr/>
          <p:nvPr/>
        </p:nvGrpSpPr>
        <p:grpSpPr>
          <a:xfrm>
            <a:off x="2334487" y="571511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13A0B4-4EBC-C61F-C7DA-B85D5C0716E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224D7E-3D53-33D1-B125-611E88E0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E36F66-D5D0-43A7-38E3-3C4F067D406F}"/>
              </a:ext>
            </a:extLst>
          </p:cNvPr>
          <p:cNvGrpSpPr/>
          <p:nvPr/>
        </p:nvGrpSpPr>
        <p:grpSpPr>
          <a:xfrm>
            <a:off x="5188997" y="37287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AAE5AF-B703-5000-2B59-23D8F706A9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814E792-9B11-9CC7-7D09-91A802928C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AF66BA-F3EE-ECC2-FC9A-8A20C765612A}"/>
              </a:ext>
            </a:extLst>
          </p:cNvPr>
          <p:cNvGrpSpPr/>
          <p:nvPr/>
        </p:nvGrpSpPr>
        <p:grpSpPr>
          <a:xfrm>
            <a:off x="4261206" y="6260191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7AF9E7-F4D5-4A8F-A9D1-E5B8692731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CDEC74-35DE-5202-BAE1-1378DDD09B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40DF6C-6849-ED0C-D404-DE1AB4F53F90}"/>
              </a:ext>
            </a:extLst>
          </p:cNvPr>
          <p:cNvSpPr txBox="1"/>
          <p:nvPr/>
        </p:nvSpPr>
        <p:spPr>
          <a:xfrm>
            <a:off x="6184476" y="1901844"/>
            <a:ext cx="2602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List Comprehensions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DB431-0F92-2750-40FC-39B89C13D2AA}"/>
              </a:ext>
            </a:extLst>
          </p:cNvPr>
          <p:cNvSpPr/>
          <p:nvPr/>
        </p:nvSpPr>
        <p:spPr>
          <a:xfrm>
            <a:off x="1574006" y="1793166"/>
            <a:ext cx="653796" cy="217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DF6A4-7AB4-796E-032C-976F5121CE2D}"/>
              </a:ext>
            </a:extLst>
          </p:cNvPr>
          <p:cNvSpPr/>
          <p:nvPr/>
        </p:nvSpPr>
        <p:spPr>
          <a:xfrm>
            <a:off x="739787" y="2885954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18994-3710-51EE-2203-12A331FD917E}"/>
              </a:ext>
            </a:extLst>
          </p:cNvPr>
          <p:cNvSpPr/>
          <p:nvPr/>
        </p:nvSpPr>
        <p:spPr>
          <a:xfrm>
            <a:off x="739786" y="5254285"/>
            <a:ext cx="2036185" cy="217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19E34-4D9B-2B13-2273-E28EDBEE3118}"/>
              </a:ext>
            </a:extLst>
          </p:cNvPr>
          <p:cNvSpPr/>
          <p:nvPr/>
        </p:nvSpPr>
        <p:spPr>
          <a:xfrm>
            <a:off x="2565594" y="2728129"/>
            <a:ext cx="290032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D7BEA-4272-BC24-43B2-B04908D91E86}"/>
              </a:ext>
            </a:extLst>
          </p:cNvPr>
          <p:cNvSpPr/>
          <p:nvPr/>
        </p:nvSpPr>
        <p:spPr>
          <a:xfrm>
            <a:off x="720091" y="3814531"/>
            <a:ext cx="732472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628A-9B05-2850-3E66-7EF91D56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3" y="1602959"/>
            <a:ext cx="7333333" cy="476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≤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2BFFF-0222-AE37-31C0-83042DEB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87" y="1255270"/>
            <a:ext cx="5775827" cy="53273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684424" y="282370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4737575" y="3030438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4712914" y="344297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282037" y="3750469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4412430" y="406265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035479" y="42482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689073" y="467680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AEB41B5-ED42-86D2-1696-162D257ACD0A}"/>
              </a:ext>
            </a:extLst>
          </p:cNvPr>
          <p:cNvSpPr/>
          <p:nvPr/>
        </p:nvSpPr>
        <p:spPr>
          <a:xfrm>
            <a:off x="2764630" y="3530191"/>
            <a:ext cx="171451" cy="2202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471FF-D752-23E2-1945-7085B00792D2}"/>
              </a:ext>
            </a:extLst>
          </p:cNvPr>
          <p:cNvSpPr/>
          <p:nvPr/>
        </p:nvSpPr>
        <p:spPr>
          <a:xfrm>
            <a:off x="3524132" y="1866900"/>
            <a:ext cx="307300" cy="2357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2A90A2-7E9F-F61F-61DB-4335D3797E0F}"/>
              </a:ext>
            </a:extLst>
          </p:cNvPr>
          <p:cNvGrpSpPr/>
          <p:nvPr/>
        </p:nvGrpSpPr>
        <p:grpSpPr>
          <a:xfrm>
            <a:off x="6689073" y="5062409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6F83A7-0B1D-3C3E-C989-C7C3C451D6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78BF8F-B998-EA95-9BE1-9036154B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307097-B853-AF3C-3CCE-E862B15A6D20}"/>
              </a:ext>
            </a:extLst>
          </p:cNvPr>
          <p:cNvGrpSpPr/>
          <p:nvPr/>
        </p:nvGrpSpPr>
        <p:grpSpPr>
          <a:xfrm>
            <a:off x="7389284" y="5271524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D5CB2-3472-3318-771E-9B28D24CA55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D699EE-5647-A63B-45DA-AF22B4758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999126E-1D0B-C8E7-6D46-35C999336D94}"/>
              </a:ext>
            </a:extLst>
          </p:cNvPr>
          <p:cNvSpPr/>
          <p:nvPr/>
        </p:nvSpPr>
        <p:spPr>
          <a:xfrm>
            <a:off x="2137541" y="2077386"/>
            <a:ext cx="2187121" cy="2202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A17EB5-FE67-0E4F-B1C4-7BC60A40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30" y="2066949"/>
            <a:ext cx="4561905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6" grpId="0" animBg="1"/>
      <p:bldP spid="3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EE369E-655C-A907-E33C-B3539304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98" y="4271081"/>
            <a:ext cx="4253624" cy="2427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D9B80-373F-470A-BD15-E270D93C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4" y="273571"/>
            <a:ext cx="4334243" cy="6447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3473379" y="39731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2010867" y="472571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516013" y="54739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4244865" y="5681831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367376" y="2260836"/>
            <a:ext cx="1000912" cy="642154"/>
            <a:chOff x="3607358" y="5252656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24812" y="525265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3607358" y="5437322"/>
              <a:ext cx="617454" cy="457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3128686" y="360060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318162" y="415448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4122016" y="6399763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138313" y="974250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060662" y="340703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4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41816"/>
            <a:ext cx="19948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Leonhard Euler</a:t>
            </a:r>
          </a:p>
          <a:p>
            <a:pPr algn="ctr"/>
            <a:r>
              <a:rPr lang="en-US" sz="1600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reproducible</a:t>
            </a:r>
            <a:r>
              <a:rPr lang="en-US" sz="2400" dirty="0"/>
              <a:t> sequence of pseudo-random numbers can be created if the generator is initialized with a </a:t>
            </a:r>
            <a:r>
              <a:rPr lang="en-US" sz="2400" b="1" dirty="0">
                <a:solidFill>
                  <a:srgbClr val="FF0000"/>
                </a:solidFill>
              </a:rPr>
              <a:t>seed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multi-precision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A18FB-D61C-D007-5689-9C6BEFC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D357BC-3F4E-7C78-046D-EAF518C7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Python's built-in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  <a:blipFill>
                <a:blip r:embed="rId2"/>
                <a:stretch>
                  <a:fillRect l="-1054" t="-196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extra street cred (aka bonus points):</a:t>
                </a:r>
              </a:p>
              <a:p>
                <a:pPr lvl="1"/>
                <a:r>
                  <a:rPr lang="en-US" sz="2000" dirty="0"/>
                  <a:t>Factor out and display the GCD shared amongst J, K, and L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Stop after displaying the first found factor (if any)</a:t>
                </a:r>
              </a:p>
              <a:p>
                <a:pPr lvl="1"/>
                <a:r>
                  <a:rPr lang="en-US" sz="2000" dirty="0"/>
                  <a:t>Handle quadratics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</a:t>
                </a:r>
                <a:r>
                  <a:rPr lang="en-US" sz="2400" b="1" dirty="0"/>
                  <a:t>main() </a:t>
                </a:r>
                <a:r>
                  <a:rPr lang="en-US" sz="2400" dirty="0"/>
                  <a:t>in</a:t>
                </a:r>
                <a:r>
                  <a:rPr lang="en-US" sz="2400" b="1" dirty="0"/>
                  <a:t> gen_continued_fractions.py</a:t>
                </a:r>
                <a:r>
                  <a:rPr lang="en-US" sz="2400" dirty="0"/>
                  <a:t> to display two GCFs that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 discovered </a:t>
                </a:r>
                <a:r>
                  <a:rPr lang="en-US" sz="2400" dirty="0"/>
                  <a:t>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Upload your solution to the BNL QIS101 SharePoint site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326635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97830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9128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7602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612958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7081</TotalTime>
  <Words>4248</Words>
  <Application>Microsoft Office PowerPoint</Application>
  <PresentationFormat>On-screen Show (4:3)</PresentationFormat>
  <Paragraphs>804</Paragraphs>
  <Slides>99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The Python Package Index (PyPI)</vt:lpstr>
      <vt:lpstr>Importing Packages</vt:lpstr>
      <vt:lpstr>Open big_sqrt.py</vt:lpstr>
      <vt:lpstr>View big_sqrt.py</vt:lpstr>
      <vt:lpstr>View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Importing Packages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Numba – High Performance Python</vt:lpstr>
      <vt:lpstr>Open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923</cp:revision>
  <cp:lastPrinted>2015-06-01T00:45:11Z</cp:lastPrinted>
  <dcterms:created xsi:type="dcterms:W3CDTF">2014-09-21T17:58:26Z</dcterms:created>
  <dcterms:modified xsi:type="dcterms:W3CDTF">2023-06-09T06:18:51Z</dcterms:modified>
</cp:coreProperties>
</file>